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6" r:id="rId4"/>
    <p:sldId id="261" r:id="rId5"/>
    <p:sldId id="263" r:id="rId6"/>
    <p:sldId id="262" r:id="rId7"/>
    <p:sldId id="269" r:id="rId8"/>
    <p:sldId id="270" r:id="rId9"/>
    <p:sldId id="271" r:id="rId10"/>
    <p:sldId id="272" r:id="rId11"/>
    <p:sldId id="265" r:id="rId12"/>
    <p:sldId id="281" r:id="rId13"/>
    <p:sldId id="273" r:id="rId14"/>
    <p:sldId id="287" r:id="rId15"/>
    <p:sldId id="288" r:id="rId16"/>
    <p:sldId id="282" r:id="rId17"/>
    <p:sldId id="280" r:id="rId18"/>
    <p:sldId id="283" r:id="rId19"/>
    <p:sldId id="289" r:id="rId20"/>
    <p:sldId id="293" r:id="rId21"/>
    <p:sldId id="290" r:id="rId22"/>
    <p:sldId id="295" r:id="rId23"/>
    <p:sldId id="296" r:id="rId24"/>
    <p:sldId id="297" r:id="rId25"/>
    <p:sldId id="298" r:id="rId26"/>
    <p:sldId id="301" r:id="rId27"/>
    <p:sldId id="299" r:id="rId28"/>
    <p:sldId id="300" r:id="rId29"/>
    <p:sldId id="302" r:id="rId30"/>
    <p:sldId id="291" r:id="rId31"/>
    <p:sldId id="303" r:id="rId32"/>
    <p:sldId id="292" r:id="rId33"/>
    <p:sldId id="304" r:id="rId34"/>
    <p:sldId id="286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AE9"/>
    <a:srgbClr val="A5D674"/>
    <a:srgbClr val="E1D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>
      <p:cViewPr varScale="1">
        <p:scale>
          <a:sx n="110" d="100"/>
          <a:sy n="110" d="100"/>
        </p:scale>
        <p:origin x="-210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ED270-58B2-4A92-BBD5-039BEEE0B474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AD8F8-1F98-444B-9D4E-5DBBD843C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9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0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3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6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6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9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FDA4-7A55-40F2-80C2-20076FCC387C}" type="datetimeFigureOut">
              <a:rPr lang="ko-KR" altLang="en-US" smtClean="0"/>
              <a:t>2016-07-15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3243D-FD87-4973-8507-B96EEB936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프로젝트\Desktop\works\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9"/>
            <a:ext cx="9144000" cy="64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요구사항 명세서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47800" y="1079500"/>
            <a:ext cx="62484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err="1"/>
              <a:t>로그인한다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회원 가입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회원 가입을 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아이디를 사용하여 중복 체크한다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사용하여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메이지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  <a:r>
              <a:rPr lang="en-US" altLang="ko-KR" sz="1100" dirty="0"/>
              <a:t>, </a:t>
            </a:r>
            <a:r>
              <a:rPr lang="ko-KR" altLang="en-US" sz="1100" dirty="0"/>
              <a:t>성별</a:t>
            </a:r>
            <a:r>
              <a:rPr lang="en-US" altLang="ko-KR" sz="1100" dirty="0"/>
              <a:t>, </a:t>
            </a:r>
            <a:r>
              <a:rPr lang="ko-KR" altLang="en-US" sz="1100" dirty="0"/>
              <a:t>생년월일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수정 시 다시 사용자 인증을 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탈퇴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탈퇴 여부를 묻는 </a:t>
            </a:r>
            <a:r>
              <a:rPr lang="ko-KR" altLang="en-US" sz="1100" dirty="0" err="1"/>
              <a:t>확인창을</a:t>
            </a:r>
            <a:r>
              <a:rPr lang="ko-KR" altLang="en-US" sz="1100" dirty="0"/>
              <a:t> 표시하여 탈퇴 여부를 확인한다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페이지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취소할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날짜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인원 수를 수정 할 수 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수정이 불가하다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취소 </a:t>
            </a:r>
            <a:r>
              <a:rPr lang="en-US" altLang="ko-KR" sz="1100" dirty="0"/>
              <a:t>: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취소가 불가하다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rot="18885357">
            <a:off x="434940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995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50109" y="1046018"/>
            <a:ext cx="62484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로그인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사용하여 </a:t>
            </a:r>
            <a:r>
              <a:rPr lang="ko-KR" altLang="en-US" sz="1100" dirty="0" err="1"/>
              <a:t>로그인한다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실패했을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경고 메시지를 출력한다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마이 메이지 </a:t>
            </a:r>
            <a:r>
              <a:rPr lang="en-US" altLang="ko-KR" sz="1100" dirty="0"/>
              <a:t>- </a:t>
            </a:r>
            <a:r>
              <a:rPr lang="ko-KR" altLang="en-US" sz="1100" dirty="0"/>
              <a:t>회원 정보 수정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회원 정보를 표시하며 다음 항목을 수정할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수정할 항목 </a:t>
            </a:r>
            <a:r>
              <a:rPr lang="en-US" altLang="ko-KR" sz="1100" dirty="0"/>
              <a:t>: </a:t>
            </a: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가게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카테고리 정보 관리</a:t>
            </a:r>
          </a:p>
          <a:p>
            <a:r>
              <a:rPr lang="en-US" altLang="ko-KR" sz="1100" dirty="0" smtClean="0"/>
              <a:t>- </a:t>
            </a:r>
            <a:r>
              <a:rPr lang="ko-KR" altLang="en-US" sz="1100" dirty="0"/>
              <a:t>상품 카테고리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카테고리 정보와 각 상품 카테고리에 포함된 상품의 개수를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상품 카테고리에 포함된 상품이 있으면 삭제가 불가하다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가게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상품 정보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상품 정보와 각 상품 정보에 해당하는 상품 카테고리 정보를 함께 표시한다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6942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434941" y="14950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현황 및 이력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상세보기</a:t>
            </a:r>
            <a:r>
              <a:rPr lang="en-US" altLang="ko-KR" sz="1100" dirty="0"/>
              <a:t>, </a:t>
            </a:r>
            <a:r>
              <a:rPr lang="ko-KR" altLang="en-US" sz="1100" dirty="0"/>
              <a:t>취소할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상품들의 합계 금액을 함께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상세보기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정보와 예약한 상품 정보와 상품들의 합계 금액을 합계를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취소 </a:t>
            </a:r>
            <a:r>
              <a:rPr lang="en-US" altLang="ko-KR" sz="1100" dirty="0"/>
              <a:t>: </a:t>
            </a:r>
            <a:r>
              <a:rPr lang="ko-KR" altLang="en-US" sz="1100" dirty="0"/>
              <a:t>현재 날짜가 예약 날짜보다 </a:t>
            </a:r>
            <a:r>
              <a:rPr lang="en-US" altLang="ko-KR" sz="1100" dirty="0"/>
              <a:t>1</a:t>
            </a:r>
            <a:r>
              <a:rPr lang="ko-KR" altLang="en-US" sz="1100" dirty="0"/>
              <a:t>일 전 일 경우 취소가 불가하다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통계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성별 리뷰 통계 </a:t>
            </a:r>
            <a:r>
              <a:rPr lang="en-US" altLang="ko-KR" sz="1100" dirty="0"/>
              <a:t>: </a:t>
            </a:r>
            <a:r>
              <a:rPr lang="ko-KR" altLang="en-US" sz="1100" dirty="0"/>
              <a:t>남</a:t>
            </a:r>
            <a:r>
              <a:rPr lang="en-US" altLang="ko-KR" sz="1100" dirty="0"/>
              <a:t>/</a:t>
            </a:r>
            <a:r>
              <a:rPr lang="ko-KR" altLang="en-US" sz="1100" dirty="0"/>
              <a:t>녀에 대한 리뷰 수와 비율을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연령별 예약 수 통계 </a:t>
            </a:r>
            <a:r>
              <a:rPr lang="en-US" altLang="ko-KR" sz="1100" dirty="0"/>
              <a:t>:20</a:t>
            </a:r>
            <a:r>
              <a:rPr lang="ko-KR" altLang="en-US" sz="1100" dirty="0"/>
              <a:t>대</a:t>
            </a:r>
            <a:r>
              <a:rPr lang="en-US" altLang="ko-KR" sz="1100" dirty="0"/>
              <a:t>, 30</a:t>
            </a:r>
            <a:r>
              <a:rPr lang="ko-KR" altLang="en-US" sz="1100" dirty="0"/>
              <a:t>대</a:t>
            </a:r>
            <a:r>
              <a:rPr lang="en-US" altLang="ko-KR" sz="1100" dirty="0"/>
              <a:t>, 40</a:t>
            </a:r>
            <a:r>
              <a:rPr lang="ko-KR" altLang="en-US" sz="1100" dirty="0"/>
              <a:t>대</a:t>
            </a:r>
            <a:r>
              <a:rPr lang="en-US" altLang="ko-KR" sz="1100" dirty="0"/>
              <a:t>, 50</a:t>
            </a:r>
            <a:r>
              <a:rPr lang="ko-KR" altLang="en-US" sz="1100" dirty="0"/>
              <a:t>대</a:t>
            </a:r>
            <a:r>
              <a:rPr lang="en-US" altLang="ko-KR" sz="1100" dirty="0"/>
              <a:t>, </a:t>
            </a:r>
            <a:r>
              <a:rPr lang="ko-KR" altLang="en-US" sz="1100" dirty="0"/>
              <a:t>기타에 대한 </a:t>
            </a:r>
            <a:r>
              <a:rPr lang="ko-KR" altLang="en-US" sz="1100" dirty="0" err="1"/>
              <a:t>예약수를</a:t>
            </a:r>
            <a:r>
              <a:rPr lang="ko-KR" altLang="en-US" sz="1100" dirty="0"/>
              <a:t>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시간별</a:t>
            </a:r>
            <a:r>
              <a:rPr lang="ko-KR" altLang="en-US" sz="1100" dirty="0"/>
              <a:t> 매출액 </a:t>
            </a:r>
            <a:r>
              <a:rPr lang="en-US" altLang="ko-KR" sz="1100" dirty="0"/>
              <a:t>: 24</a:t>
            </a:r>
            <a:r>
              <a:rPr lang="ko-KR" altLang="en-US" sz="1100" dirty="0"/>
              <a:t>시간을 </a:t>
            </a:r>
            <a:r>
              <a:rPr lang="en-US" altLang="ko-KR" sz="1100" dirty="0"/>
              <a:t>2</a:t>
            </a:r>
            <a:r>
              <a:rPr lang="ko-KR" altLang="en-US" sz="1100" dirty="0"/>
              <a:t>시간 단위로 매출액을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시간별</a:t>
            </a:r>
            <a:r>
              <a:rPr lang="ko-KR" altLang="en-US" sz="1100" dirty="0"/>
              <a:t> 예약 수 </a:t>
            </a:r>
            <a:r>
              <a:rPr lang="en-US" altLang="ko-KR" sz="1100" dirty="0"/>
              <a:t>: 24</a:t>
            </a:r>
            <a:r>
              <a:rPr lang="ko-KR" altLang="en-US" sz="1100" dirty="0"/>
              <a:t>시간을 </a:t>
            </a:r>
            <a:r>
              <a:rPr lang="en-US" altLang="ko-KR" sz="1100" dirty="0"/>
              <a:t>2</a:t>
            </a:r>
            <a:r>
              <a:rPr lang="ko-KR" altLang="en-US" sz="1100" dirty="0"/>
              <a:t>시간 단위로 </a:t>
            </a:r>
            <a:r>
              <a:rPr lang="ko-KR" altLang="en-US" sz="1100" dirty="0" err="1"/>
              <a:t>예약수를</a:t>
            </a:r>
            <a:r>
              <a:rPr lang="ko-KR" altLang="en-US" sz="1100" dirty="0"/>
              <a:t>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</a:t>
            </a:r>
            <a:r>
              <a:rPr lang="en-US" altLang="ko-KR" sz="1100" dirty="0"/>
              <a:t>top 5 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, </a:t>
            </a:r>
            <a:r>
              <a:rPr lang="ko-KR" altLang="en-US" sz="1100" dirty="0"/>
              <a:t>특정 기간에 예약된 상품의 </a:t>
            </a:r>
            <a:r>
              <a:rPr lang="en-US" altLang="ko-KR" sz="1100" dirty="0"/>
              <a:t>top 5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관리 </a:t>
            </a:r>
            <a:r>
              <a:rPr lang="en-US" altLang="ko-KR" sz="1100" dirty="0"/>
              <a:t>- </a:t>
            </a:r>
            <a:r>
              <a:rPr lang="ko-KR" altLang="en-US" sz="1100" dirty="0"/>
              <a:t>예약 시간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시간 정보를 조회</a:t>
            </a:r>
            <a:r>
              <a:rPr lang="en-US" altLang="ko-KR" sz="1100" dirty="0"/>
              <a:t>, </a:t>
            </a:r>
            <a:r>
              <a:rPr lang="ko-KR" altLang="en-US" sz="1100" dirty="0"/>
              <a:t>등록</a:t>
            </a:r>
            <a:r>
              <a:rPr lang="en-US" altLang="ko-KR" sz="1100" dirty="0"/>
              <a:t>, </a:t>
            </a:r>
            <a:r>
              <a:rPr lang="ko-KR" altLang="en-US" sz="1100" dirty="0"/>
              <a:t>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회원 관리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사용자의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정보로 조회한다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공통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메인 화면</a:t>
            </a:r>
          </a:p>
          <a:p>
            <a:r>
              <a:rPr lang="en-US" altLang="ko-KR" sz="1100" dirty="0"/>
              <a:t>1. </a:t>
            </a:r>
            <a:r>
              <a:rPr lang="ko-KR" altLang="en-US" sz="1100" dirty="0"/>
              <a:t>가게 정보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가게 정보를 표시한다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지도에 </a:t>
            </a:r>
            <a:r>
              <a:rPr lang="ko-KR" altLang="en-US" sz="1100" dirty="0"/>
              <a:t>가게 주소를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통계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상품 </a:t>
            </a:r>
            <a:r>
              <a:rPr lang="en-US" altLang="ko-KR" sz="1100" dirty="0"/>
              <a:t>top 5 : </a:t>
            </a:r>
            <a:r>
              <a:rPr lang="ko-KR" altLang="en-US" sz="1100" dirty="0"/>
              <a:t>상품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), </a:t>
            </a:r>
            <a:r>
              <a:rPr lang="ko-KR" altLang="en-US" sz="1100" dirty="0"/>
              <a:t>특정 기간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)</a:t>
            </a:r>
            <a:r>
              <a:rPr lang="ko-KR" altLang="en-US" sz="1100" dirty="0"/>
              <a:t>에 예약된 상품의 </a:t>
            </a:r>
            <a:r>
              <a:rPr lang="en-US" altLang="ko-KR" sz="1100" dirty="0"/>
              <a:t>top 5 </a:t>
            </a:r>
            <a:r>
              <a:rPr lang="ko-KR" altLang="en-US" sz="1100" dirty="0"/>
              <a:t>상품을 상품 수와 비율을 표시한다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/>
              <a:t>3. </a:t>
            </a:r>
            <a:r>
              <a:rPr lang="ko-KR" altLang="en-US" sz="1100" dirty="0" err="1"/>
              <a:t>메뉴판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상품 카테고리 </a:t>
            </a:r>
            <a:r>
              <a:rPr lang="ko-KR" altLang="en-US" sz="1100" dirty="0" err="1"/>
              <a:t>정보별</a:t>
            </a:r>
            <a:r>
              <a:rPr lang="ko-KR" altLang="en-US" sz="1100" dirty="0"/>
              <a:t> 상품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각 상품의 개수를 설정할 수 있으며 합계 금액에 반영한다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예약하기 버튼을 클릭하여 예약 화면으로 이동한다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4. </a:t>
            </a:r>
            <a:r>
              <a:rPr lang="ko-KR" altLang="en-US" sz="1100" dirty="0"/>
              <a:t>리뷰 </a:t>
            </a:r>
            <a:r>
              <a:rPr lang="en-US" altLang="ko-KR" sz="1100" dirty="0"/>
              <a:t>&amp;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 정보와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정보를 표시합니다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리뷰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리뷰를 등록할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자신이 작성한 리뷰를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사용자의 리뷰를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※ </a:t>
            </a:r>
            <a:r>
              <a:rPr lang="ko-KR" altLang="en-US" sz="1100" dirty="0"/>
              <a:t>리뷰를 삭제할 때</a:t>
            </a:r>
            <a:r>
              <a:rPr lang="en-US" altLang="ko-KR" sz="1100" dirty="0"/>
              <a:t>, </a:t>
            </a:r>
            <a:r>
              <a:rPr lang="ko-KR" altLang="en-US" sz="1100" dirty="0"/>
              <a:t>리뷰에 포함된 </a:t>
            </a:r>
            <a:r>
              <a:rPr lang="ko-KR" altLang="en-US" sz="1100" dirty="0" err="1"/>
              <a:t>댓글도</a:t>
            </a:r>
            <a:r>
              <a:rPr lang="ko-KR" altLang="en-US" sz="1100" dirty="0"/>
              <a:t> 함께 삭제한다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유무에 따라 사용자 리뷰에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버튼이 비활성화</a:t>
            </a:r>
            <a:r>
              <a:rPr lang="en-US" altLang="ko-KR" sz="1100" dirty="0"/>
              <a:t>/</a:t>
            </a:r>
            <a:r>
              <a:rPr lang="ko-KR" altLang="en-US" sz="1100" dirty="0"/>
              <a:t>활성화 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무 </a:t>
            </a:r>
            <a:r>
              <a:rPr lang="en-US" altLang="ko-KR" sz="1100" dirty="0"/>
              <a:t>: </a:t>
            </a:r>
            <a:r>
              <a:rPr lang="ko-KR" altLang="en-US" sz="1100" dirty="0"/>
              <a:t>활성화된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버튼을 통해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유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날짜를 선택하면 평일</a:t>
            </a:r>
            <a:r>
              <a:rPr lang="en-US" altLang="ko-KR" sz="1100" dirty="0"/>
              <a:t>/</a:t>
            </a:r>
            <a:r>
              <a:rPr lang="ko-KR" altLang="en-US" sz="1100" dirty="0"/>
              <a:t>주말에 의해 예약이 가능한 시간을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예약 가능한 시간을 선택하면 해당 시간에 예약한 인원 수와 예약 가능한 인원 수를 구한다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이전 화면에서 받은 합계 금액을 표시한다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4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 dirty="0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511885" y="14950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공통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1079500"/>
            <a:ext cx="62484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게시판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게시글의</a:t>
            </a:r>
            <a:r>
              <a:rPr lang="ko-KR" altLang="en-US" sz="1100" dirty="0"/>
              <a:t> 정보와 사용자 정보를 표시한다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공지사항으로 사용하며 조회 시 </a:t>
            </a:r>
            <a:r>
              <a:rPr lang="ko-KR" altLang="en-US" sz="1100" dirty="0" err="1"/>
              <a:t>게시글</a:t>
            </a:r>
            <a:r>
              <a:rPr lang="ko-KR" altLang="en-US" sz="1100" dirty="0"/>
              <a:t> 상단에 표시한다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등록할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사용자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</a:t>
            </a:r>
            <a:r>
              <a:rPr lang="ko-KR" altLang="en-US" sz="1100" dirty="0"/>
              <a:t>자신이 작성한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수정할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모든 사용자의 </a:t>
            </a:r>
            <a:r>
              <a:rPr lang="ko-KR" altLang="en-US" sz="1100" dirty="0" err="1"/>
              <a:t>게시글과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댓글을</a:t>
            </a:r>
            <a:r>
              <a:rPr lang="ko-KR" altLang="en-US" sz="1100" dirty="0"/>
              <a:t> 삭제할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제목</a:t>
            </a:r>
            <a:r>
              <a:rPr lang="en-US" altLang="ko-KR" sz="1100" dirty="0"/>
              <a:t>, </a:t>
            </a:r>
            <a:r>
              <a:rPr lang="ko-KR" altLang="en-US" sz="1100" dirty="0"/>
              <a:t>내용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제목</a:t>
            </a:r>
            <a:r>
              <a:rPr lang="en-US" altLang="ko-KR" sz="1100" dirty="0"/>
              <a:t>+</a:t>
            </a:r>
            <a:r>
              <a:rPr lang="ko-KR" altLang="en-US" sz="1100" dirty="0"/>
              <a:t>내용으로 검색할 수 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  <a:p>
            <a:r>
              <a:rPr lang="ko-KR" altLang="en-US" sz="1100" dirty="0"/>
              <a:t>그룹 예약 화면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해당 기능은 사용자만 사용할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</a:t>
            </a:r>
            <a:r>
              <a:rPr lang="en-US" altLang="ko-KR" sz="1100" dirty="0"/>
              <a:t>&amp; </a:t>
            </a:r>
            <a:r>
              <a:rPr lang="ko-KR" altLang="en-US" sz="1100" dirty="0"/>
              <a:t>비밀번호 설정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 부여 버튼을 통해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아이디를 부여 받는다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부여 받은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아이디의 비밀번호를 설정 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아이디와 비밀번호를 입력 후 </a:t>
            </a:r>
            <a:r>
              <a:rPr lang="ko-KR" altLang="en-US" sz="1100" dirty="0" err="1"/>
              <a:t>그룹방</a:t>
            </a:r>
            <a:r>
              <a:rPr lang="ko-KR" altLang="en-US" sz="1100" dirty="0"/>
              <a:t> 입장 버튼을 통해 입장한다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그룹방에</a:t>
            </a:r>
            <a:r>
              <a:rPr lang="ko-KR" altLang="en-US" sz="1100" dirty="0"/>
              <a:t> 입장한 사용자는 실시간 채팅을 할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달력을 공유하여 약속날짜를 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해당 날짜의 </a:t>
            </a:r>
            <a:r>
              <a:rPr lang="ko-KR" altLang="en-US" sz="1100" dirty="0" err="1"/>
              <a:t>예약가능한</a:t>
            </a:r>
            <a:r>
              <a:rPr lang="ko-KR" altLang="en-US" sz="1100" dirty="0"/>
              <a:t> 시간을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다음 버튼을 통해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볼 수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메뉴판을</a:t>
            </a:r>
            <a:r>
              <a:rPr lang="ko-KR" altLang="en-US" sz="1100" dirty="0"/>
              <a:t> 공유하여 메뉴를 정할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합계 금액을 표시한다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88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25774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b="1" dirty="0" smtClean="0"/>
              <a:t>Use Case Diagram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524000" y="1011252"/>
            <a:ext cx="64008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95" y="38862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09700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0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09" y="1163204"/>
            <a:ext cx="6185982" cy="453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5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3964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23555" y="1028700"/>
            <a:ext cx="6324600" cy="4800600"/>
          </a:xfrm>
          <a:prstGeom prst="rect">
            <a:avLst/>
          </a:prstGeom>
          <a:solidFill>
            <a:schemeClr val="bg1">
              <a:alpha val="76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77" y="1503891"/>
            <a:ext cx="6196445" cy="385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클래스 다이어그램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400" y="185928"/>
            <a:ext cx="2191516" cy="65196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916" y="185928"/>
            <a:ext cx="2191516" cy="6519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26948" y="185928"/>
            <a:ext cx="2191516" cy="651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7182" y="-202828"/>
            <a:ext cx="37153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목차</a:t>
            </a:r>
            <a:r>
              <a:rPr lang="ko-KR" altLang="en-US" sz="105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5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5432" y="185928"/>
            <a:ext cx="2191516" cy="65196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Shape 430"/>
          <p:cNvGrpSpPr>
            <a:grpSpLocks noChangeAspect="1"/>
          </p:cNvGrpSpPr>
          <p:nvPr/>
        </p:nvGrpSpPr>
        <p:grpSpPr>
          <a:xfrm>
            <a:off x="925003" y="1448487"/>
            <a:ext cx="646310" cy="1053609"/>
            <a:chOff x="6730350" y="2315900"/>
            <a:chExt cx="257700" cy="420100"/>
          </a:xfrm>
        </p:grpSpPr>
        <p:sp>
          <p:nvSpPr>
            <p:cNvPr id="20" name="Shape 4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26"/>
          <p:cNvSpPr/>
          <p:nvPr/>
        </p:nvSpPr>
        <p:spPr>
          <a:xfrm>
            <a:off x="5115105" y="1515136"/>
            <a:ext cx="958683" cy="101072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" name="Shape 343"/>
          <p:cNvGrpSpPr>
            <a:grpSpLocks/>
          </p:cNvGrpSpPr>
          <p:nvPr/>
        </p:nvGrpSpPr>
        <p:grpSpPr>
          <a:xfrm>
            <a:off x="7507057" y="1580549"/>
            <a:ext cx="833057" cy="1008264"/>
            <a:chOff x="584925" y="922575"/>
            <a:chExt cx="415200" cy="502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Shape 3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195"/>
          <p:cNvSpPr/>
          <p:nvPr/>
        </p:nvSpPr>
        <p:spPr>
          <a:xfrm>
            <a:off x="205098" y="4800600"/>
            <a:ext cx="2362200" cy="1130688"/>
          </a:xfrm>
          <a:prstGeom prst="homePlate">
            <a:avLst>
              <a:gd name="adj" fmla="val 30129"/>
            </a:avLst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마인드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맵</a:t>
            </a:r>
            <a:endParaRPr lang="en" sz="24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0" name="Shape 196"/>
          <p:cNvSpPr/>
          <p:nvPr/>
        </p:nvSpPr>
        <p:spPr>
          <a:xfrm>
            <a:off x="4535432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65000"/>
              <a:lumOff val="35000"/>
            </a:schemeClr>
          </a:solidFill>
          <a:ln w="1143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bg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요구명세서</a:t>
            </a:r>
            <a:endParaRPr lang="en" sz="2300" b="1" dirty="0">
              <a:solidFill>
                <a:schemeClr val="bg1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sp>
        <p:nvSpPr>
          <p:cNvPr id="41" name="Shape 197"/>
          <p:cNvSpPr/>
          <p:nvPr/>
        </p:nvSpPr>
        <p:spPr>
          <a:xfrm>
            <a:off x="6703529" y="4800600"/>
            <a:ext cx="2513596" cy="1130688"/>
          </a:xfrm>
          <a:prstGeom prst="chevron">
            <a:avLst>
              <a:gd name="adj" fmla="val 29853"/>
            </a:avLst>
          </a:prstGeom>
          <a:solidFill>
            <a:schemeClr val="tx1">
              <a:lumMod val="85000"/>
              <a:lumOff val="15000"/>
            </a:schemeClr>
          </a:solidFill>
          <a:ln w="1143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400" b="1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유즈케이스</a:t>
            </a:r>
            <a:endParaRPr lang="en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248189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417862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5594447" y="2971800"/>
            <a:ext cx="0" cy="1371600"/>
          </a:xfrm>
          <a:prstGeom prst="line">
            <a:avLst/>
          </a:prstGeom>
          <a:ln w="698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196"/>
          <p:cNvSpPr/>
          <p:nvPr/>
        </p:nvSpPr>
        <p:spPr>
          <a:xfrm>
            <a:off x="2343916" y="4800600"/>
            <a:ext cx="2411015" cy="1130688"/>
          </a:xfrm>
          <a:prstGeom prst="chevron">
            <a:avLst>
              <a:gd name="adj" fmla="val 29853"/>
            </a:avLst>
          </a:prstGeom>
          <a:solidFill>
            <a:schemeClr val="bg1">
              <a:lumMod val="65000"/>
            </a:schemeClr>
          </a:solidFill>
          <a:ln w="114300" cap="flat" cmpd="sng">
            <a:solidFill>
              <a:schemeClr val="bg1">
                <a:lumMod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Source Sans Pro"/>
                <a:sym typeface="Source Sans Pro"/>
              </a:rPr>
              <a:t>벤치마킹</a:t>
            </a:r>
            <a:endParaRPr lang="en" sz="23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  <a:cs typeface="Source Sans Pro"/>
              <a:sym typeface="Source Sans Pro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7848600" y="2971800"/>
            <a:ext cx="0" cy="137160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Shape 427"/>
          <p:cNvGrpSpPr/>
          <p:nvPr/>
        </p:nvGrpSpPr>
        <p:grpSpPr>
          <a:xfrm>
            <a:off x="2891057" y="1464953"/>
            <a:ext cx="1053609" cy="973980"/>
            <a:chOff x="5975075" y="2327500"/>
            <a:chExt cx="420100" cy="388350"/>
          </a:xfrm>
        </p:grpSpPr>
        <p:sp>
          <p:nvSpPr>
            <p:cNvPr id="28" name="Shape 4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2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51" y="490352"/>
            <a:ext cx="6605155" cy="587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2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시퀀</a:t>
            </a:r>
            <a:r>
              <a:rPr lang="ko-KR" altLang="en-US" b="1" dirty="0"/>
              <a:t>스</a:t>
            </a:r>
            <a:r>
              <a:rPr lang="ko-KR" altLang="en-US" b="1" dirty="0" smtClean="0"/>
              <a:t> 다이어그램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8451"/>
            <a:ext cx="5194898" cy="651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8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6081"/>
            <a:ext cx="5257800" cy="652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9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"/>
            <a:ext cx="4800600" cy="691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2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</a:t>
            </a:r>
            <a:r>
              <a:rPr lang="ko-KR" altLang="en-US" sz="1200" b="1" dirty="0"/>
              <a:t>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4495800" cy="683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50318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"/>
            <a:ext cx="38588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2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544"/>
            <a:ext cx="3699942" cy="692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Desktop\프로젝트\restaurant-carousel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56" r="-12256"/>
          <a:stretch/>
        </p:blipFill>
        <p:spPr bwMode="auto">
          <a:xfrm>
            <a:off x="-893019" y="168450"/>
            <a:ext cx="10930037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esktop\지금 사용한 라벨 이미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85800"/>
            <a:ext cx="3050308" cy="30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968341" y="76959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</a:t>
            </a:r>
            <a:r>
              <a:rPr lang="ko-KR" altLang="en-US" sz="1200" b="1" dirty="0"/>
              <a:t>자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1"/>
          <a:stretch/>
        </p:blipFill>
        <p:spPr bwMode="auto">
          <a:xfrm>
            <a:off x="1981200" y="0"/>
            <a:ext cx="4114800" cy="685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5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691999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마인드 </a:t>
            </a:r>
            <a:r>
              <a:rPr lang="ko-KR" altLang="en-US" b="1" dirty="0" err="1" smtClean="0"/>
              <a:t>맵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828800" y="914401"/>
            <a:ext cx="55626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altLang="ko-KR" b="1" dirty="0" smtClean="0"/>
              <a:t>ERD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7" name="Picture 3" descr="C:\Users\JHY\Desktop\database_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9" y="266700"/>
            <a:ext cx="8914302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9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768200" y="13491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/>
              <a:t>업무분담</a:t>
            </a:r>
            <a:endParaRPr b="1" dirty="0"/>
          </a:p>
        </p:txBody>
      </p:sp>
      <p:sp>
        <p:nvSpPr>
          <p:cNvPr id="8" name="Shape 11"/>
          <p:cNvSpPr/>
          <p:nvPr/>
        </p:nvSpPr>
        <p:spPr>
          <a:xfrm>
            <a:off x="1676400" y="914400"/>
            <a:ext cx="5943600" cy="20573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78" y="3873381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dministrator\Desktop\프로젝트\Skylounge_contact_00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51" t="-4129" r="-31651" b="-4129"/>
          <a:stretch/>
        </p:blipFill>
        <p:spPr bwMode="auto">
          <a:xfrm>
            <a:off x="-2595563" y="-100013"/>
            <a:ext cx="14335126" cy="70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8885357">
            <a:off x="383722" y="1560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</a:t>
            </a:r>
            <a:endParaRPr lang="ko-KR" alt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" y="1676400"/>
            <a:ext cx="901034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880" y="169164"/>
            <a:ext cx="8778240" cy="6519672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1" name="Picture 3" descr="C:\Users\Administrator\Desktop\프로젝트\AAEAAQAAAAAAAAGS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88361"/>
            <a:ext cx="664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6350" y="1028700"/>
            <a:ext cx="6324600" cy="48006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 w="114300" cap="flat" cmpd="sng">
            <a:solidFill>
              <a:schemeClr val="bg1">
                <a:alpha val="65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ko-KR" altLang="en-US" b="1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Shape 10"/>
          <p:cNvSpPr txBox="1">
            <a:spLocks noGrp="1"/>
          </p:cNvSpPr>
          <p:nvPr>
            <p:ph type="ctrTitle"/>
          </p:nvPr>
        </p:nvSpPr>
        <p:spPr>
          <a:xfrm>
            <a:off x="1692000" y="1828800"/>
            <a:ext cx="5759999" cy="2906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en-US" sz="19900" b="1" dirty="0" smtClean="0">
                <a:solidFill>
                  <a:schemeClr val="tx1"/>
                </a:solidFill>
              </a:rPr>
              <a:t>Q</a:t>
            </a:r>
            <a:r>
              <a:rPr lang="en-US" sz="4400" b="1" dirty="0" smtClean="0">
                <a:solidFill>
                  <a:schemeClr val="tx1"/>
                </a:solidFill>
              </a:rPr>
              <a:t>&amp;</a:t>
            </a:r>
            <a:r>
              <a:rPr lang="en-US" sz="19900" b="1" dirty="0" smtClean="0">
                <a:solidFill>
                  <a:schemeClr val="tx1"/>
                </a:solidFill>
              </a:rPr>
              <a:t>A</a:t>
            </a:r>
            <a:endParaRPr sz="19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HY\Desktop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2036" r="3493" b="1743"/>
          <a:stretch/>
        </p:blipFill>
        <p:spPr bwMode="auto">
          <a:xfrm>
            <a:off x="321279" y="471575"/>
            <a:ext cx="8505100" cy="59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프로젝트\menu-restaurant-vintage-tab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r="14510" b="4322"/>
          <a:stretch/>
        </p:blipFill>
        <p:spPr bwMode="auto">
          <a:xfrm>
            <a:off x="193750" y="168450"/>
            <a:ext cx="8778240" cy="65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0"/>
          <p:cNvSpPr txBox="1">
            <a:spLocks noGrp="1"/>
          </p:cNvSpPr>
          <p:nvPr>
            <p:ph type="ctrTitle"/>
          </p:nvPr>
        </p:nvSpPr>
        <p:spPr>
          <a:xfrm>
            <a:off x="1844400" y="137160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r>
              <a:rPr lang="ko-KR" altLang="en-US" b="1" dirty="0" smtClean="0">
                <a:latin typeface="+mn-lt"/>
              </a:rPr>
              <a:t>벤치마킹 사이트</a:t>
            </a:r>
            <a:endParaRPr b="1" dirty="0">
              <a:latin typeface="+mn-lt"/>
            </a:endParaRPr>
          </a:p>
        </p:txBody>
      </p:sp>
      <p:sp>
        <p:nvSpPr>
          <p:cNvPr id="8" name="Shape 11"/>
          <p:cNvSpPr/>
          <p:nvPr/>
        </p:nvSpPr>
        <p:spPr>
          <a:xfrm>
            <a:off x="1600200" y="914401"/>
            <a:ext cx="6248400" cy="1881674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905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C:\Users\Administrator\Desktop\프로젝트\Desktop\project img\Food-Dom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22" y="3733800"/>
            <a:ext cx="1300318" cy="1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9" y="342900"/>
            <a:ext cx="5940163" cy="617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9" y="342900"/>
            <a:ext cx="5940163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7" y="342900"/>
            <a:ext cx="5953001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4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프로젝트\11onlinereservation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184709" y="168450"/>
            <a:ext cx="8778240" cy="6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16" y="342900"/>
            <a:ext cx="5953001" cy="61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7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D18F"/>
        </a:solidFill>
        <a:ln w="114300" cap="flat" cmpd="sng">
          <a:solidFill>
            <a:srgbClr val="E1D18F"/>
          </a:solidFill>
          <a:prstDash val="solid"/>
          <a:miter/>
          <a:headEnd type="none" w="med" len="med"/>
          <a:tailEnd type="none" w="med" len="med"/>
        </a:ln>
      </a:spPr>
      <a:bodyPr lIns="91425" tIns="91425" rIns="91425" bIns="91425" anchor="ctr" anchorCtr="0">
        <a:noAutofit/>
      </a:bodyPr>
      <a:lstStyle>
        <a:defPPr algn="ctr">
          <a:spcBef>
            <a:spcPts val="0"/>
          </a:spcBef>
          <a:buNone/>
          <a:defRPr b="1">
            <a:solidFill>
              <a:srgbClr val="2F3848"/>
            </a:solidFill>
            <a:latin typeface="Source Sans Pro"/>
            <a:ea typeface="Source Sans Pro"/>
            <a:cs typeface="Source Sans Pro"/>
            <a:sym typeface="Source Sans Pro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941</Words>
  <Application>Microsoft Office PowerPoint</Application>
  <PresentationFormat>화면 슬라이드 쇼(4:3)</PresentationFormat>
  <Paragraphs>139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PowerPoint 프레젠테이션</vt:lpstr>
      <vt:lpstr>마인드 맵</vt:lpstr>
      <vt:lpstr>PowerPoint 프레젠테이션</vt:lpstr>
      <vt:lpstr>벤치마킹 사이트</vt:lpstr>
      <vt:lpstr>PowerPoint 프레젠테이션</vt:lpstr>
      <vt:lpstr>PowerPoint 프레젠테이션</vt:lpstr>
      <vt:lpstr>PowerPoint 프레젠테이션</vt:lpstr>
      <vt:lpstr>PowerPoint 프레젠테이션</vt:lpstr>
      <vt:lpstr>요구사항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 Case Diagram</vt:lpstr>
      <vt:lpstr>PowerPoint 프레젠테이션</vt:lpstr>
      <vt:lpstr>PowerPoint 프레젠테이션</vt:lpstr>
      <vt:lpstr>클래스 다이어그램</vt:lpstr>
      <vt:lpstr>PowerPoint 프레젠테이션</vt:lpstr>
      <vt:lpstr>시퀀스 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</vt:lpstr>
      <vt:lpstr>PowerPoint 프레젠테이션</vt:lpstr>
      <vt:lpstr>업무분담</vt:lpstr>
      <vt:lpstr>PowerPoint 프레젠테이션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</dc:creator>
  <cp:lastModifiedBy>JHY</cp:lastModifiedBy>
  <cp:revision>77</cp:revision>
  <dcterms:created xsi:type="dcterms:W3CDTF">2016-06-09T14:25:00Z</dcterms:created>
  <dcterms:modified xsi:type="dcterms:W3CDTF">2016-07-15T03:31:23Z</dcterms:modified>
</cp:coreProperties>
</file>